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0"/>
  </p:notesMasterIdLst>
  <p:handoutMasterIdLst>
    <p:handoutMasterId r:id="rId21"/>
  </p:handoutMasterIdLst>
  <p:sldIdLst>
    <p:sldId id="392" r:id="rId6"/>
    <p:sldId id="421" r:id="rId7"/>
    <p:sldId id="524" r:id="rId8"/>
    <p:sldId id="501" r:id="rId9"/>
    <p:sldId id="504" r:id="rId10"/>
    <p:sldId id="522" r:id="rId11"/>
    <p:sldId id="525" r:id="rId12"/>
    <p:sldId id="526" r:id="rId13"/>
    <p:sldId id="527" r:id="rId14"/>
    <p:sldId id="528" r:id="rId15"/>
    <p:sldId id="529" r:id="rId16"/>
    <p:sldId id="530" r:id="rId17"/>
    <p:sldId id="531" r:id="rId18"/>
    <p:sldId id="532" r:id="rId19"/>
  </p:sldIdLst>
  <p:sldSz cx="10080625" cy="7559675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1" userDrawn="1">
          <p15:clr>
            <a:srgbClr val="A4A3A4"/>
          </p15:clr>
        </p15:guide>
        <p15:guide id="2" pos="19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1"/>
        <p:guide pos="19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5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5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348" y="4414560"/>
            <a:ext cx="5607712" cy="418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2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2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01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1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2/21/2020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Cryptography </a:t>
            </a:r>
            <a:r>
              <a:rPr lang="en-US" sz="3200" dirty="0" smtClean="0"/>
              <a:t>Review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5-Crypto Review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6393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X.509v1 Certificate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90476" y="1472103"/>
            <a:ext cx="4413250" cy="406241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VERSION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SERIAL NUMBER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SIGNATURE ALGORITHM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ISSUER (Certificate Authority)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VALIDITY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SUBJECT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SUBJECT PUBLIC KEY INFO</a:t>
            </a:r>
          </a:p>
          <a:p>
            <a:pPr algn="ctr">
              <a:lnSpc>
                <a:spcPct val="14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2917464" y="2019791"/>
            <a:ext cx="4360862" cy="2986087"/>
            <a:chOff x="1507" y="1643"/>
            <a:chExt cx="2747" cy="1881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507" y="164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507" y="1956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507" y="2270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1507" y="258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1507" y="2897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507" y="3211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507" y="3524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9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X.509v1 Certificate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172683" y="1530369"/>
            <a:ext cx="7975600" cy="40132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1234567891011121314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RSA+SHA-3, 2048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S=VA, O=GMU, OU=ISE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1/1/19-12/31/20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S=TX, O=UTSA, OU=CS,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CN=Ravi Sandhu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RSA,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2048, </a:t>
            </a:r>
            <a:r>
              <a:rPr lang="en-US" altLang="en-US" b="1" dirty="0" err="1">
                <a:solidFill>
                  <a:schemeClr val="tx2"/>
                </a:solidFill>
                <a:latin typeface="Arial" panose="020B0604020202020204" pitchFamily="34" charset="0"/>
              </a:rPr>
              <a:t>xxxxxxxxxxxxxxxxxxxxxxxxx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1223483" y="2003444"/>
            <a:ext cx="7850188" cy="3011487"/>
            <a:chOff x="400" y="1627"/>
            <a:chExt cx="4945" cy="1897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400" y="1627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400" y="1943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400" y="2259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00" y="2576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400" y="2892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400" y="3208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400" y="3524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17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SET CA Hierarchy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163083" y="1167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Root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1630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6776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6484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010683" y="3149091"/>
            <a:ext cx="18288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Geo-Political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020083" y="4215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Bank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458483" y="4215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Acquirer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3020083" y="5206491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Customer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5458483" y="5206491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Merchant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2410483" y="1701291"/>
            <a:ext cx="25146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4923496" y="1696529"/>
            <a:ext cx="2587625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4925083" y="1701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925083" y="26918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>
            <a:off x="3705883" y="3682491"/>
            <a:ext cx="12192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4925083" y="3682491"/>
            <a:ext cx="13716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3705883" y="4749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6220483" y="4749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Multiple Trusted Roots</a:t>
            </a:r>
            <a:endParaRPr lang="en-US" sz="2100" dirty="0">
              <a:solidFill>
                <a:srgbClr val="131F49"/>
              </a:solidFill>
            </a:endParaRPr>
          </a:p>
        </p:txBody>
      </p:sp>
      <p:grpSp>
        <p:nvGrpSpPr>
          <p:cNvPr id="67" name="Group 3"/>
          <p:cNvGrpSpPr>
            <a:grpSpLocks/>
          </p:cNvGrpSpPr>
          <p:nvPr/>
        </p:nvGrpSpPr>
        <p:grpSpPr bwMode="auto">
          <a:xfrm>
            <a:off x="3785855" y="1741569"/>
            <a:ext cx="1981200" cy="2514600"/>
            <a:chOff x="720" y="1872"/>
            <a:chExt cx="1248" cy="1584"/>
          </a:xfrm>
        </p:grpSpPr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1" name="Rectangle 7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2" name="Rectangle 8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36" name="Line 11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2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3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7"/>
          <p:cNvGrpSpPr>
            <a:grpSpLocks/>
          </p:cNvGrpSpPr>
          <p:nvPr/>
        </p:nvGrpSpPr>
        <p:grpSpPr bwMode="auto">
          <a:xfrm>
            <a:off x="6994777" y="1584369"/>
            <a:ext cx="1981200" cy="2514600"/>
            <a:chOff x="720" y="1872"/>
            <a:chExt cx="1248" cy="1584"/>
          </a:xfrm>
        </p:grpSpPr>
        <p:sp>
          <p:nvSpPr>
            <p:cNvPr id="143" name="AutoShape 18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4" name="AutoShape 19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5" name="AutoShape 20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6" name="Rectangle 21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7" name="Rectangle 22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8" name="Rectangle 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9" name="Rectangle 24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26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27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30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6" name="Group 31"/>
          <p:cNvGrpSpPr>
            <a:grpSpLocks/>
          </p:cNvGrpSpPr>
          <p:nvPr/>
        </p:nvGrpSpPr>
        <p:grpSpPr bwMode="auto">
          <a:xfrm>
            <a:off x="880132" y="1660569"/>
            <a:ext cx="1981200" cy="2514600"/>
            <a:chOff x="720" y="1872"/>
            <a:chExt cx="1248" cy="1584"/>
          </a:xfrm>
        </p:grpSpPr>
        <p:sp>
          <p:nvSpPr>
            <p:cNvPr id="157" name="AutoShape 32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8" name="AutoShape 33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9" name="AutoShape 34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0" name="Rectangle 35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1" name="Rectangle 36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2" name="Rectangle 3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3" name="Rectangle 38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4" name="Line 39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41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42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43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44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6053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Challenge-Response Authentication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42790" y="1703529"/>
            <a:ext cx="1543050" cy="85883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HOST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2177" y="1778142"/>
            <a:ext cx="1579563" cy="784225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STATION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31227" y="1268554"/>
            <a:ext cx="2782888" cy="1865313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727940" y="2176604"/>
            <a:ext cx="827087" cy="12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3631227" y="2189304"/>
            <a:ext cx="2782888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490315" y="2189304"/>
            <a:ext cx="7016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51927" y="1417779"/>
            <a:ext cx="171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442315" y="4018104"/>
            <a:ext cx="28098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251940" y="3433904"/>
            <a:ext cx="12049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User ID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3467715" y="487694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075727" y="4268929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3593127" y="5723079"/>
            <a:ext cx="254635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4075727" y="5138879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3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Technology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42050" y="2682875"/>
            <a:ext cx="2108590" cy="125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Secret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Single 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Conventional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386306" y="2682875"/>
            <a:ext cx="2275302" cy="101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ASYMMETRIC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Public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Public-Private Key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Symmetric-key </a:t>
            </a:r>
            <a:r>
              <a:rPr lang="en-US" dirty="0"/>
              <a:t>message authentication codes (MAC)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digital signatures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Message digests (hash functions</a:t>
            </a:r>
            <a:r>
              <a:rPr lang="en-US" dirty="0" smtClean="0"/>
              <a:t>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Public-key certificates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Public-key key 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Challenge-response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Replay protection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Technology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4563" y="2906057"/>
            <a:ext cx="2733677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SSL uses all of these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4563" y="3750773"/>
            <a:ext cx="2733677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ATMs run on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ymmetric-key technology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600075" y="1403184"/>
            <a:ext cx="8972549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confidentiality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crypto keys leak profusely via side channels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integrity + authentication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no point having one without the other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non-repudiation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requires asymmetric cryptography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/>
              <a:t>s</a:t>
            </a:r>
            <a:r>
              <a:rPr lang="en-US" sz="3200" dirty="0" smtClean="0"/>
              <a:t>tronger form of integrity +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Services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Symmetric-Key Encryption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29169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dirty="0"/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29169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dirty="0"/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04865" y="4875525"/>
            <a:ext cx="1804934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dirty="0"/>
              <a:t>SECURE CHANNEL</a:t>
            </a:r>
          </a:p>
          <a:p>
            <a:pPr algn="ctr" defTabSz="986842">
              <a:lnSpc>
                <a:spcPct val="87000"/>
              </a:lnSpc>
            </a:pPr>
            <a:r>
              <a:rPr lang="en-US" dirty="0"/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dirty="0"/>
              <a:t>Integrity</a:t>
            </a: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 Key </a:t>
            </a:r>
          </a:p>
          <a:p>
            <a:pPr algn="ctr" eaLnBrk="0">
              <a:defRPr/>
            </a:pPr>
            <a:r>
              <a:rPr lang="en-US" sz="2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  <a:endParaRPr lang="en-US" sz="2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39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Encryption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2187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Decryption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D</a:t>
            </a: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1276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088344" y="2953121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82269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18119" y="20022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293631" y="19768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337581" y="2051421"/>
            <a:ext cx="1631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Ciphertext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434294" y="1292596"/>
            <a:ext cx="3289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INSECURE CHANNEL</a:t>
            </a: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30818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71966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2078569" y="4727946"/>
            <a:ext cx="2241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Public Key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93356" y="4678733"/>
            <a:ext cx="2346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Private Key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92445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862700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strike="sngStrike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H="1" flipV="1">
            <a:off x="3081869" y="5156222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Digital Signature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39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Algorithm S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2187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Verification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Algorithm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V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1276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088344" y="2953121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82269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18119" y="20022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200434" y="1976808"/>
            <a:ext cx="1151596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Yes/No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703855" y="1951838"/>
            <a:ext cx="3175548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Plaintext + Signature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434294" y="1292596"/>
            <a:ext cx="3289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INSECURE CHANNEL</a:t>
            </a: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30818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71966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2078569" y="4727946"/>
            <a:ext cx="2356413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A's Private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93356" y="4678733"/>
            <a:ext cx="2250615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A's Public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92445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862700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strike="sngStrike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V="1">
            <a:off x="5266003" y="5183097"/>
            <a:ext cx="1804752" cy="57684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Digest (Hash)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426011" y="3427336"/>
            <a:ext cx="4891088" cy="74612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message digest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algorithm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1108386" y="1311198"/>
            <a:ext cx="7524750" cy="124301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original message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no practical limit to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size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3340411" y="4995785"/>
            <a:ext cx="3060700" cy="1486487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message digest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256 bit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870761" y="2608186"/>
            <a:ext cx="0" cy="79216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4870761" y="4225848"/>
            <a:ext cx="0" cy="7175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865499" y="187059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24174" y="5525023"/>
            <a:ext cx="873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easy</a:t>
            </a: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>
            <a:off x="8942699" y="187059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501374" y="5525023"/>
            <a:ext cx="85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984" y="613824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/>
              <a:t>m=H(M)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365902" y="112198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smtClean="0"/>
              <a:t>M=H</a:t>
            </a:r>
            <a:r>
              <a:rPr lang="en-US" altLang="en-US" b="1" baseline="30000" dirty="0" smtClean="0"/>
              <a:t>-1</a:t>
            </a:r>
            <a:r>
              <a:rPr lang="en-US" altLang="en-US" b="1" dirty="0" smtClean="0"/>
              <a:t>(m)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2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9346</TotalTime>
  <Words>464</Words>
  <Application>Microsoft Office PowerPoint</Application>
  <PresentationFormat>Custom</PresentationFormat>
  <Paragraphs>237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1130</cp:revision>
  <cp:lastPrinted>2018-01-17T18:46:37Z</cp:lastPrinted>
  <dcterms:created xsi:type="dcterms:W3CDTF">2010-02-19T20:53:39Z</dcterms:created>
  <dcterms:modified xsi:type="dcterms:W3CDTF">2020-02-21T21:19:10Z</dcterms:modified>
</cp:coreProperties>
</file>